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Slab"/>
      <p:regular r:id="rId14"/>
      <p:bold r:id="rId15"/>
    </p:embeddedFont>
    <p:embeddedFont>
      <p:font typeface="Roboto"/>
      <p:regular r:id="rId16"/>
      <p:bold r:id="rId17"/>
      <p:italic r:id="rId18"/>
      <p:boldItalic r:id="rId19"/>
    </p:embeddedFont>
    <p:embeddedFont>
      <p:font typeface="Lobster"/>
      <p:regular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obster-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Slab-bold.fntdata"/><Relationship Id="rId14" Type="http://schemas.openxmlformats.org/officeDocument/2006/relationships/font" Target="fonts/RobotoSlab-regular.fntdata"/><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notesMaster" Target="notesMasters/notesMaster1.xml"/><Relationship Id="rId19" Type="http://schemas.openxmlformats.org/officeDocument/2006/relationships/font" Target="fonts/Roboto-boldItalic.fntdata"/><Relationship Id="rId6" Type="http://schemas.openxmlformats.org/officeDocument/2006/relationships/slide" Target="slides/slide1.xml"/><Relationship Id="rId18"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f5cfbaddd1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f5cfbaddd1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f5cfbaddd1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f5cfbaddd1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Indigenous people in South America have long used vertically layered growing techniques, and the rice terraces of East Asia follow a similar principle. But, now, a rapidly growing global population and increasingly limited resources are making the technique more attractive than ever.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f5cfbaddd1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f5cfbaddd1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f5cfbaddd1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f5cfbaddd1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f5cfbaddd1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f5cfbaddd1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f5cfbaddd1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f5cfbaddd1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f6ae2abd6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f6ae2abd6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spiegel.de/international/zeitgeist/vertical-farming-can-urban-agriculture-feed-a-hungry-world-a-775754.html" TargetMode="External"/><Relationship Id="rId4" Type="http://schemas.openxmlformats.org/officeDocument/2006/relationships/hyperlink" Target="https://inhabitat.com/vertical-harvest-of-jackson-hole-will-grow-organic-produce-even-in-the-winter/" TargetMode="External"/><Relationship Id="rId5" Type="http://schemas.openxmlformats.org/officeDocument/2006/relationships/hyperlink" Target="https://www.economist.com/technology-quarterly/2010/12/11/does-it-really-stack-up" TargetMode="External"/><Relationship Id="rId6" Type="http://schemas.openxmlformats.org/officeDocument/2006/relationships/hyperlink" Target="https://www.grandviewresearch.com/industry-analysis/vertical-farming-produce-market"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u="sng"/>
              <a:t>Vertical Farming</a:t>
            </a:r>
            <a:endParaRPr u="sng"/>
          </a:p>
        </p:txBody>
      </p:sp>
      <p:sp>
        <p:nvSpPr>
          <p:cNvPr id="64" name="Google Shape;64;p13"/>
          <p:cNvSpPr txBox="1"/>
          <p:nvPr>
            <p:ph idx="1" type="subTitle"/>
          </p:nvPr>
        </p:nvSpPr>
        <p:spPr>
          <a:xfrm>
            <a:off x="3270901" y="2825475"/>
            <a:ext cx="2602200" cy="9090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r>
              <a:rPr lang="en" u="sng"/>
              <a:t>Bryan Morrison</a:t>
            </a:r>
            <a:endParaRPr u="sng"/>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600300" y="803725"/>
            <a:ext cx="19434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u="sng"/>
              <a:t>Overview</a:t>
            </a:r>
            <a:endParaRPr u="sng"/>
          </a:p>
        </p:txBody>
      </p:sp>
      <p:sp>
        <p:nvSpPr>
          <p:cNvPr id="70" name="Google Shape;70;p14"/>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r>
              <a:rPr lang="en" u="sng"/>
              <a:t>Slide 1: Home Page</a:t>
            </a:r>
            <a:endParaRPr u="sng"/>
          </a:p>
          <a:p>
            <a:pPr indent="0" lvl="0" marL="0" rtl="0" algn="r">
              <a:spcBef>
                <a:spcPts val="1200"/>
              </a:spcBef>
              <a:spcAft>
                <a:spcPts val="0"/>
              </a:spcAft>
              <a:buNone/>
            </a:pPr>
            <a:r>
              <a:rPr lang="en" u="sng"/>
              <a:t>Slide 2: Overview</a:t>
            </a:r>
            <a:endParaRPr u="sng"/>
          </a:p>
          <a:p>
            <a:pPr indent="0" lvl="0" marL="0" rtl="0" algn="r">
              <a:spcBef>
                <a:spcPts val="1200"/>
              </a:spcBef>
              <a:spcAft>
                <a:spcPts val="0"/>
              </a:spcAft>
              <a:buNone/>
            </a:pPr>
            <a:r>
              <a:rPr lang="en" u="sng"/>
              <a:t>Slide 3: History</a:t>
            </a:r>
            <a:endParaRPr u="sng"/>
          </a:p>
          <a:p>
            <a:pPr indent="0" lvl="0" marL="0" rtl="0" algn="r">
              <a:spcBef>
                <a:spcPts val="1200"/>
              </a:spcBef>
              <a:spcAft>
                <a:spcPts val="0"/>
              </a:spcAft>
              <a:buNone/>
            </a:pPr>
            <a:r>
              <a:rPr lang="en" u="sng"/>
              <a:t>Slide 4: Plan and Implementation</a:t>
            </a:r>
            <a:endParaRPr u="sng"/>
          </a:p>
          <a:p>
            <a:pPr indent="0" lvl="0" marL="0" rtl="0" algn="r">
              <a:spcBef>
                <a:spcPts val="1200"/>
              </a:spcBef>
              <a:spcAft>
                <a:spcPts val="1200"/>
              </a:spcAft>
              <a:buNone/>
            </a:pPr>
            <a:r>
              <a:t/>
            </a:r>
            <a:endParaRPr u="sng"/>
          </a:p>
        </p:txBody>
      </p:sp>
      <p:sp>
        <p:nvSpPr>
          <p:cNvPr id="71" name="Google Shape;71;p14"/>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t>Slide 5: Pros</a:t>
            </a:r>
            <a:endParaRPr u="sng"/>
          </a:p>
          <a:p>
            <a:pPr indent="0" lvl="0" marL="0" rtl="0" algn="l">
              <a:spcBef>
                <a:spcPts val="1200"/>
              </a:spcBef>
              <a:spcAft>
                <a:spcPts val="0"/>
              </a:spcAft>
              <a:buNone/>
            </a:pPr>
            <a:r>
              <a:rPr lang="en" u="sng"/>
              <a:t>Slide 6: Cons</a:t>
            </a:r>
            <a:endParaRPr u="sng"/>
          </a:p>
          <a:p>
            <a:pPr indent="0" lvl="0" marL="0" rtl="0" algn="l">
              <a:spcBef>
                <a:spcPts val="1200"/>
              </a:spcBef>
              <a:spcAft>
                <a:spcPts val="0"/>
              </a:spcAft>
              <a:buNone/>
            </a:pPr>
            <a:r>
              <a:rPr lang="en" u="sng"/>
              <a:t>Slide 7:  Summary</a:t>
            </a:r>
            <a:endParaRPr u="sng"/>
          </a:p>
          <a:p>
            <a:pPr indent="0" lvl="0" marL="0" rtl="0" algn="l">
              <a:spcBef>
                <a:spcPts val="1200"/>
              </a:spcBef>
              <a:spcAft>
                <a:spcPts val="1200"/>
              </a:spcAft>
              <a:buNone/>
            </a:pPr>
            <a:r>
              <a:rPr lang="en" u="sng"/>
              <a:t>Slide 8: References</a:t>
            </a:r>
            <a:endParaRPr u="sng"/>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472800" y="514625"/>
            <a:ext cx="17505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u="sng"/>
              <a:t>History</a:t>
            </a:r>
            <a:endParaRPr u="sng"/>
          </a:p>
        </p:txBody>
      </p:sp>
      <p:sp>
        <p:nvSpPr>
          <p:cNvPr id="77" name="Google Shape;77;p15"/>
          <p:cNvSpPr txBox="1"/>
          <p:nvPr>
            <p:ph idx="1" type="body"/>
          </p:nvPr>
        </p:nvSpPr>
        <p:spPr>
          <a:xfrm>
            <a:off x="387900" y="1489825"/>
            <a:ext cx="5194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term has been around for a long time.</a:t>
            </a:r>
            <a:endParaRPr/>
          </a:p>
          <a:p>
            <a:pPr indent="-342900" lvl="0" marL="457200" rtl="0" algn="l">
              <a:spcBef>
                <a:spcPts val="0"/>
              </a:spcBef>
              <a:spcAft>
                <a:spcPts val="0"/>
              </a:spcAft>
              <a:buSzPts val="1800"/>
              <a:buChar char="●"/>
            </a:pPr>
            <a:r>
              <a:rPr lang="en"/>
              <a:t>People in South America with limited farming space used plateaus to farm also called vertical Farming.</a:t>
            </a:r>
            <a:endParaRPr/>
          </a:p>
          <a:p>
            <a:pPr indent="-342900" lvl="0" marL="457200" rtl="0" algn="l">
              <a:spcBef>
                <a:spcPts val="0"/>
              </a:spcBef>
              <a:spcAft>
                <a:spcPts val="0"/>
              </a:spcAft>
              <a:buSzPts val="1800"/>
              <a:buChar char="●"/>
            </a:pPr>
            <a:r>
              <a:rPr lang="en"/>
              <a:t>Old idea that can put used in a new way using modern technologies</a:t>
            </a:r>
            <a:endParaRPr/>
          </a:p>
          <a:p>
            <a:pPr indent="-342900" lvl="0" marL="457200" rtl="0" algn="l">
              <a:spcBef>
                <a:spcPts val="0"/>
              </a:spcBef>
              <a:spcAft>
                <a:spcPts val="0"/>
              </a:spcAft>
              <a:buSzPts val="1800"/>
              <a:buChar char="●"/>
            </a:pPr>
            <a:r>
              <a:rPr lang="en"/>
              <a:t>Idea is being tested in </a:t>
            </a:r>
            <a:r>
              <a:rPr lang="en"/>
              <a:t>countries</a:t>
            </a:r>
            <a:r>
              <a:rPr lang="en"/>
              <a:t> like South Korea to see if it is </a:t>
            </a:r>
            <a:endParaRPr/>
          </a:p>
        </p:txBody>
      </p:sp>
      <p:pic>
        <p:nvPicPr>
          <p:cNvPr id="78" name="Google Shape;78;p15"/>
          <p:cNvPicPr preferRelativeResize="0"/>
          <p:nvPr/>
        </p:nvPicPr>
        <p:blipFill>
          <a:blip r:embed="rId3">
            <a:alphaModFix/>
          </a:blip>
          <a:stretch>
            <a:fillRect/>
          </a:stretch>
        </p:blipFill>
        <p:spPr>
          <a:xfrm>
            <a:off x="5720350" y="514625"/>
            <a:ext cx="3257101" cy="2442826"/>
          </a:xfrm>
          <a:prstGeom prst="rect">
            <a:avLst/>
          </a:prstGeom>
          <a:noFill/>
          <a:ln cap="flat" cmpd="sng" w="38100">
            <a:solidFill>
              <a:schemeClr val="dk2"/>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87900" y="458025"/>
            <a:ext cx="4634100" cy="686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u="sng"/>
              <a:t>Plan and Implementation</a:t>
            </a:r>
            <a:endParaRPr u="sng"/>
          </a:p>
        </p:txBody>
      </p:sp>
      <p:sp>
        <p:nvSpPr>
          <p:cNvPr id="84" name="Google Shape;84;p16"/>
          <p:cNvSpPr txBox="1"/>
          <p:nvPr>
            <p:ph idx="1" type="body"/>
          </p:nvPr>
        </p:nvSpPr>
        <p:spPr>
          <a:xfrm>
            <a:off x="387900" y="1489825"/>
            <a:ext cx="4707000" cy="2231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Impact </a:t>
            </a:r>
            <a:r>
              <a:rPr lang="en"/>
              <a:t>the price of food.</a:t>
            </a:r>
            <a:endParaRPr/>
          </a:p>
          <a:p>
            <a:pPr indent="-342900" lvl="0" marL="457200" rtl="0" algn="l">
              <a:spcBef>
                <a:spcPts val="0"/>
              </a:spcBef>
              <a:spcAft>
                <a:spcPts val="0"/>
              </a:spcAft>
              <a:buSzPts val="1800"/>
              <a:buChar char="●"/>
            </a:pPr>
            <a:r>
              <a:rPr lang="en"/>
              <a:t>The Travel distance of food to Grocery Stores.</a:t>
            </a:r>
            <a:endParaRPr/>
          </a:p>
          <a:p>
            <a:pPr indent="-342900" lvl="0" marL="457200" rtl="0" algn="l">
              <a:spcBef>
                <a:spcPts val="0"/>
              </a:spcBef>
              <a:spcAft>
                <a:spcPts val="0"/>
              </a:spcAft>
              <a:buSzPts val="1800"/>
              <a:buChar char="●"/>
            </a:pPr>
            <a:r>
              <a:rPr lang="en"/>
              <a:t>Be able to grow food in cities.</a:t>
            </a:r>
            <a:endParaRPr/>
          </a:p>
          <a:p>
            <a:pPr indent="-342900" lvl="0" marL="457200" rtl="0" algn="l">
              <a:spcBef>
                <a:spcPts val="0"/>
              </a:spcBef>
              <a:spcAft>
                <a:spcPts val="0"/>
              </a:spcAft>
              <a:buSzPts val="1800"/>
              <a:buChar char="●"/>
            </a:pPr>
            <a:r>
              <a:rPr lang="en"/>
              <a:t>Have food that is community grown.</a:t>
            </a:r>
            <a:endParaRPr/>
          </a:p>
          <a:p>
            <a:pPr indent="0" lvl="0" marL="457200" rtl="0" algn="l">
              <a:spcBef>
                <a:spcPts val="1200"/>
              </a:spcBef>
              <a:spcAft>
                <a:spcPts val="1200"/>
              </a:spcAft>
              <a:buNone/>
            </a:pPr>
            <a:r>
              <a:t/>
            </a:r>
            <a:endParaRPr/>
          </a:p>
        </p:txBody>
      </p:sp>
      <p:pic>
        <p:nvPicPr>
          <p:cNvPr id="85" name="Google Shape;85;p16"/>
          <p:cNvPicPr preferRelativeResize="0"/>
          <p:nvPr/>
        </p:nvPicPr>
        <p:blipFill>
          <a:blip r:embed="rId3">
            <a:alphaModFix/>
          </a:blip>
          <a:stretch>
            <a:fillRect/>
          </a:stretch>
        </p:blipFill>
        <p:spPr>
          <a:xfrm>
            <a:off x="5022000" y="1144125"/>
            <a:ext cx="3857624" cy="2571750"/>
          </a:xfrm>
          <a:prstGeom prst="rect">
            <a:avLst/>
          </a:prstGeom>
          <a:noFill/>
          <a:ln cap="flat" cmpd="sng" w="38100">
            <a:solidFill>
              <a:schemeClr val="dk2"/>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u="sng"/>
              <a:t>Upsides/Pros to the Advancement</a:t>
            </a:r>
            <a:endParaRPr u="sng"/>
          </a:p>
        </p:txBody>
      </p:sp>
      <p:sp>
        <p:nvSpPr>
          <p:cNvPr id="91" name="Google Shape;91;p17"/>
          <p:cNvSpPr txBox="1"/>
          <p:nvPr>
            <p:ph idx="1" type="body"/>
          </p:nvPr>
        </p:nvSpPr>
        <p:spPr>
          <a:xfrm>
            <a:off x="387900" y="1489825"/>
            <a:ext cx="50109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No use of </a:t>
            </a:r>
            <a:r>
              <a:rPr lang="en"/>
              <a:t>pesticides.</a:t>
            </a:r>
            <a:endParaRPr/>
          </a:p>
          <a:p>
            <a:pPr indent="-342900" lvl="0" marL="457200" rtl="0" algn="l">
              <a:spcBef>
                <a:spcPts val="0"/>
              </a:spcBef>
              <a:spcAft>
                <a:spcPts val="0"/>
              </a:spcAft>
              <a:buSzPts val="1800"/>
              <a:buChar char="●"/>
            </a:pPr>
            <a:r>
              <a:rPr lang="en"/>
              <a:t>Builds up so not as much ground is needed.</a:t>
            </a:r>
            <a:endParaRPr/>
          </a:p>
          <a:p>
            <a:pPr indent="-342900" lvl="0" marL="457200" rtl="0" algn="l">
              <a:spcBef>
                <a:spcPts val="0"/>
              </a:spcBef>
              <a:spcAft>
                <a:spcPts val="0"/>
              </a:spcAft>
              <a:buSzPts val="1800"/>
              <a:buChar char="●"/>
            </a:pPr>
            <a:r>
              <a:rPr lang="en"/>
              <a:t>Food can </a:t>
            </a:r>
            <a:r>
              <a:rPr lang="en"/>
              <a:t>be grown locally (fresher food).</a:t>
            </a:r>
            <a:endParaRPr/>
          </a:p>
          <a:p>
            <a:pPr indent="-342900" lvl="0" marL="457200" rtl="0" algn="l">
              <a:spcBef>
                <a:spcPts val="0"/>
              </a:spcBef>
              <a:spcAft>
                <a:spcPts val="0"/>
              </a:spcAft>
              <a:buSzPts val="1800"/>
              <a:buChar char="●"/>
            </a:pPr>
            <a:r>
              <a:rPr lang="en"/>
              <a:t>Can control condition so the plants grow more efficiently.</a:t>
            </a:r>
            <a:endParaRPr/>
          </a:p>
        </p:txBody>
      </p:sp>
      <p:pic>
        <p:nvPicPr>
          <p:cNvPr id="92" name="Google Shape;92;p17"/>
          <p:cNvPicPr preferRelativeResize="0"/>
          <p:nvPr/>
        </p:nvPicPr>
        <p:blipFill rotWithShape="1">
          <a:blip r:embed="rId3">
            <a:alphaModFix/>
          </a:blip>
          <a:srcRect b="0" l="11832" r="0" t="0"/>
          <a:stretch/>
        </p:blipFill>
        <p:spPr>
          <a:xfrm>
            <a:off x="5398800" y="1296525"/>
            <a:ext cx="3592800" cy="2728416"/>
          </a:xfrm>
          <a:prstGeom prst="rect">
            <a:avLst/>
          </a:prstGeom>
          <a:noFill/>
          <a:ln cap="flat" cmpd="sng" w="38100">
            <a:solidFill>
              <a:schemeClr val="dk2"/>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387900" y="458025"/>
            <a:ext cx="8368200" cy="686100"/>
          </a:xfrm>
          <a:prstGeom prst="rect">
            <a:avLst/>
          </a:prstGeom>
          <a:ln>
            <a:noFill/>
          </a:ln>
        </p:spPr>
        <p:txBody>
          <a:bodyPr anchorCtr="0" anchor="b" bIns="91425" lIns="91425" spcFirstLastPara="1" rIns="91425" wrap="square" tIns="91425">
            <a:normAutofit/>
          </a:bodyPr>
          <a:lstStyle/>
          <a:p>
            <a:pPr indent="0" lvl="0" marL="0" rtl="0" algn="l">
              <a:spcBef>
                <a:spcPts val="0"/>
              </a:spcBef>
              <a:spcAft>
                <a:spcPts val="0"/>
              </a:spcAft>
              <a:buNone/>
            </a:pPr>
            <a:r>
              <a:rPr lang="en" u="sng"/>
              <a:t>Downsides/Cons to the Advancement</a:t>
            </a:r>
            <a:endParaRPr u="sng"/>
          </a:p>
        </p:txBody>
      </p:sp>
      <p:sp>
        <p:nvSpPr>
          <p:cNvPr id="98" name="Google Shape;98;p18"/>
          <p:cNvSpPr txBox="1"/>
          <p:nvPr>
            <p:ph idx="1" type="body"/>
          </p:nvPr>
        </p:nvSpPr>
        <p:spPr>
          <a:xfrm>
            <a:off x="387900" y="1489825"/>
            <a:ext cx="46218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Has to be built up</a:t>
            </a:r>
            <a:endParaRPr/>
          </a:p>
          <a:p>
            <a:pPr indent="-342900" lvl="0" marL="457200" rtl="0" algn="l">
              <a:spcBef>
                <a:spcPts val="0"/>
              </a:spcBef>
              <a:spcAft>
                <a:spcPts val="0"/>
              </a:spcAft>
              <a:buSzPts val="1800"/>
              <a:buChar char="●"/>
            </a:pPr>
            <a:r>
              <a:rPr lang="en"/>
              <a:t>Uses LED to grow, so needs </a:t>
            </a:r>
            <a:r>
              <a:rPr lang="en"/>
              <a:t>grower</a:t>
            </a:r>
            <a:r>
              <a:rPr lang="en"/>
              <a:t>.</a:t>
            </a:r>
            <a:endParaRPr/>
          </a:p>
          <a:p>
            <a:pPr indent="-342900" lvl="0" marL="457200" rtl="0" algn="l">
              <a:spcBef>
                <a:spcPts val="0"/>
              </a:spcBef>
              <a:spcAft>
                <a:spcPts val="0"/>
              </a:spcAft>
              <a:buSzPts val="1800"/>
              <a:buChar char="●"/>
            </a:pPr>
            <a:r>
              <a:rPr lang="en"/>
              <a:t>Not cost </a:t>
            </a:r>
            <a:r>
              <a:rPr lang="en"/>
              <a:t>efficient</a:t>
            </a:r>
            <a:endParaRPr/>
          </a:p>
          <a:p>
            <a:pPr indent="-342900" lvl="0" marL="457200" rtl="0" algn="l">
              <a:spcBef>
                <a:spcPts val="0"/>
              </a:spcBef>
              <a:spcAft>
                <a:spcPts val="0"/>
              </a:spcAft>
              <a:buSzPts val="1800"/>
              <a:buChar char="●"/>
            </a:pPr>
            <a:r>
              <a:rPr lang="en"/>
              <a:t>Increase food production in local areas</a:t>
            </a:r>
            <a:endParaRPr/>
          </a:p>
          <a:p>
            <a:pPr indent="-342900" lvl="0" marL="457200" rtl="0" algn="l">
              <a:spcBef>
                <a:spcPts val="0"/>
              </a:spcBef>
              <a:spcAft>
                <a:spcPts val="0"/>
              </a:spcAft>
              <a:buSzPts val="1800"/>
              <a:buChar char="●"/>
            </a:pPr>
            <a:r>
              <a:rPr lang="en"/>
              <a:t>Can’t grow some crops as well.</a:t>
            </a:r>
            <a:endParaRPr/>
          </a:p>
        </p:txBody>
      </p:sp>
      <p:sp>
        <p:nvSpPr>
          <p:cNvPr id="99" name="Google Shape;99;p18"/>
          <p:cNvSpPr txBox="1"/>
          <p:nvPr/>
        </p:nvSpPr>
        <p:spPr>
          <a:xfrm>
            <a:off x="7745650" y="2867925"/>
            <a:ext cx="9309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0">
                <a:solidFill>
                  <a:srgbClr val="FFD966"/>
                </a:solidFill>
                <a:latin typeface="Lobster"/>
                <a:ea typeface="Lobster"/>
                <a:cs typeface="Lobster"/>
                <a:sym typeface="Lobster"/>
              </a:rPr>
              <a:t>$</a:t>
            </a:r>
            <a:endParaRPr sz="10000">
              <a:solidFill>
                <a:srgbClr val="FFD966"/>
              </a:solidFill>
              <a:latin typeface="Lobster"/>
              <a:ea typeface="Lobster"/>
              <a:cs typeface="Lobster"/>
              <a:sym typeface="Lobster"/>
            </a:endParaRPr>
          </a:p>
        </p:txBody>
      </p:sp>
      <p:sp>
        <p:nvSpPr>
          <p:cNvPr id="100" name="Google Shape;100;p18"/>
          <p:cNvSpPr txBox="1"/>
          <p:nvPr/>
        </p:nvSpPr>
        <p:spPr>
          <a:xfrm>
            <a:off x="5900350" y="1144125"/>
            <a:ext cx="9309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0">
                <a:solidFill>
                  <a:srgbClr val="FFD966"/>
                </a:solidFill>
                <a:latin typeface="Lobster"/>
                <a:ea typeface="Lobster"/>
                <a:cs typeface="Lobster"/>
                <a:sym typeface="Lobster"/>
              </a:rPr>
              <a:t>$</a:t>
            </a:r>
            <a:endParaRPr sz="10000">
              <a:solidFill>
                <a:srgbClr val="FFD966"/>
              </a:solidFill>
              <a:latin typeface="Lobster"/>
              <a:ea typeface="Lobster"/>
              <a:cs typeface="Lobster"/>
              <a:sym typeface="Lobster"/>
            </a:endParaRPr>
          </a:p>
        </p:txBody>
      </p:sp>
      <p:sp>
        <p:nvSpPr>
          <p:cNvPr id="101" name="Google Shape;101;p18"/>
          <p:cNvSpPr txBox="1"/>
          <p:nvPr/>
        </p:nvSpPr>
        <p:spPr>
          <a:xfrm>
            <a:off x="6814750" y="2066000"/>
            <a:ext cx="9309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0">
                <a:solidFill>
                  <a:srgbClr val="FFD966"/>
                </a:solidFill>
                <a:latin typeface="Lobster"/>
                <a:ea typeface="Lobster"/>
                <a:cs typeface="Lobster"/>
                <a:sym typeface="Lobster"/>
              </a:rPr>
              <a:t>$</a:t>
            </a:r>
            <a:endParaRPr sz="10000">
              <a:solidFill>
                <a:srgbClr val="FFD966"/>
              </a:solidFill>
              <a:latin typeface="Lobster"/>
              <a:ea typeface="Lobster"/>
              <a:cs typeface="Lobster"/>
              <a:sym typeface="Lobs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387900" y="458025"/>
            <a:ext cx="21591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u="sng"/>
              <a:t>Summary</a:t>
            </a:r>
            <a:endParaRPr u="sng"/>
          </a:p>
        </p:txBody>
      </p:sp>
      <p:sp>
        <p:nvSpPr>
          <p:cNvPr id="107" name="Google Shape;107;p19"/>
          <p:cNvSpPr txBox="1"/>
          <p:nvPr>
            <p:ph idx="1" type="body"/>
          </p:nvPr>
        </p:nvSpPr>
        <p:spPr>
          <a:xfrm>
            <a:off x="387900" y="1489825"/>
            <a:ext cx="35775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That Vertical farming is a good base idea that can be done, but for it to be worth doing it needs to become more energy efficient and affordable. Right not the land saved in vertical farming is not worth the cost of it, but maybe one day it will be.</a:t>
            </a:r>
            <a:endParaRPr/>
          </a:p>
        </p:txBody>
      </p:sp>
      <p:pic>
        <p:nvPicPr>
          <p:cNvPr id="108" name="Google Shape;108;p19"/>
          <p:cNvPicPr preferRelativeResize="0"/>
          <p:nvPr/>
        </p:nvPicPr>
        <p:blipFill>
          <a:blip r:embed="rId3">
            <a:alphaModFix/>
          </a:blip>
          <a:stretch>
            <a:fillRect/>
          </a:stretch>
        </p:blipFill>
        <p:spPr>
          <a:xfrm>
            <a:off x="3698450" y="1210350"/>
            <a:ext cx="5445551" cy="2722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387900" y="458025"/>
            <a:ext cx="22005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u="sng"/>
              <a:t>References</a:t>
            </a:r>
            <a:endParaRPr u="sng"/>
          </a:p>
        </p:txBody>
      </p:sp>
      <p:sp>
        <p:nvSpPr>
          <p:cNvPr id="114" name="Google Shape;114;p20"/>
          <p:cNvSpPr txBox="1"/>
          <p:nvPr>
            <p:ph idx="1" type="body"/>
          </p:nvPr>
        </p:nvSpPr>
        <p:spPr>
          <a:xfrm>
            <a:off x="387900" y="1489825"/>
            <a:ext cx="15369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hlink"/>
                </a:solidFill>
                <a:hlinkClick r:id="rId3"/>
              </a:rPr>
              <a:t>Slide 3-4</a:t>
            </a:r>
            <a:endParaRPr/>
          </a:p>
          <a:p>
            <a:pPr indent="0" lvl="0" marL="0" rtl="0" algn="l">
              <a:spcBef>
                <a:spcPts val="1200"/>
              </a:spcBef>
              <a:spcAft>
                <a:spcPts val="0"/>
              </a:spcAft>
              <a:buNone/>
            </a:pPr>
            <a:r>
              <a:rPr lang="en" u="sng">
                <a:solidFill>
                  <a:schemeClr val="accent5"/>
                </a:solidFill>
                <a:hlinkClick r:id="rId4">
                  <a:extLst>
                    <a:ext uri="{A12FA001-AC4F-418D-AE19-62706E023703}">
                      <ahyp:hlinkClr val="tx"/>
                    </a:ext>
                  </a:extLst>
                </a:hlinkClick>
              </a:rPr>
              <a:t>Slide 5</a:t>
            </a:r>
            <a:endParaRPr/>
          </a:p>
          <a:p>
            <a:pPr indent="0" lvl="0" marL="0" rtl="0" algn="l">
              <a:spcBef>
                <a:spcPts val="1200"/>
              </a:spcBef>
              <a:spcAft>
                <a:spcPts val="0"/>
              </a:spcAft>
              <a:buNone/>
            </a:pPr>
            <a:r>
              <a:rPr lang="en" u="sng">
                <a:solidFill>
                  <a:schemeClr val="accent5"/>
                </a:solidFill>
                <a:hlinkClick r:id="rId5">
                  <a:extLst>
                    <a:ext uri="{A12FA001-AC4F-418D-AE19-62706E023703}">
                      <ahyp:hlinkClr val="tx"/>
                    </a:ext>
                  </a:extLst>
                </a:hlinkClick>
              </a:rPr>
              <a:t>Slide 6</a:t>
            </a:r>
            <a:endParaRPr/>
          </a:p>
          <a:p>
            <a:pPr indent="0" lvl="0" marL="0" rtl="0" algn="l">
              <a:spcBef>
                <a:spcPts val="1200"/>
              </a:spcBef>
              <a:spcAft>
                <a:spcPts val="1200"/>
              </a:spcAft>
              <a:buNone/>
            </a:pPr>
            <a:r>
              <a:rPr lang="en" u="sng">
                <a:solidFill>
                  <a:schemeClr val="hlink"/>
                </a:solidFill>
                <a:hlinkClick r:id="rId6"/>
              </a:rPr>
              <a:t>Slide 7 Graph</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